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4" r:id="rId4"/>
    <p:sldId id="265" r:id="rId5"/>
    <p:sldId id="266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73197"/>
  </p:normalViewPr>
  <p:slideViewPr>
    <p:cSldViewPr snapToGrid="0" snapToObjects="1">
      <p:cViewPr varScale="1">
        <p:scale>
          <a:sx n="83" d="100"/>
          <a:sy n="83" d="100"/>
        </p:scale>
        <p:origin x="13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777A3-C4E6-BE49-AA54-AB64F8DCDAF1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2D1E6-F107-244C-8AA5-AA38E2ECD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7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2D1E6-F107-244C-8AA5-AA38E2ECD6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ArcGIS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2D1E6-F107-244C-8AA5-AA38E2ECD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5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R to generate these visualizations.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Top Fig: used to show trend… as you get further north you see fewer breweries.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Bottom Fig: Show’s concentration or breweries in New England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2D1E6-F107-244C-8AA5-AA38E2ECD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Top Fig: test for complete spatial randomness (i.e. testing the idea that brewery locations are not random)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Bottom Fig: visualizing the concentrations/intensities of breweries. In the presentation I would point out cities and towns associated with breweries. Burlington, Bangor, Portland, Boston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R to generate these visualizations.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2D1E6-F107-244C-8AA5-AA38E2ECD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6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generated in Stata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2D1E6-F107-244C-8AA5-AA38E2ECD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93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generated in R</a:t>
            </a:r>
          </a:p>
          <a:p>
            <a:endParaRPr lang="en-US" dirty="0"/>
          </a:p>
          <a:p>
            <a:r>
              <a:rPr lang="en-US" dirty="0"/>
              <a:t>NB – Negative Binomial which is a type of count model. Because the data does not follow a specific data rule (</a:t>
            </a:r>
            <a:r>
              <a:rPr lang="en-US" dirty="0" err="1"/>
              <a:t>equidispersion</a:t>
            </a:r>
            <a:r>
              <a:rPr lang="en-US" dirty="0"/>
              <a:t>) to use a Poisson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2D1E6-F107-244C-8AA5-AA38E2ECD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Created in </a:t>
            </a:r>
            <a:r>
              <a:rPr lang="en-US" dirty="0" err="1"/>
              <a:t>Geoda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Figures test for second order spatial autocorrelation.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Left: </a:t>
            </a:r>
            <a:r>
              <a:rPr lang="en-US" dirty="0" err="1"/>
              <a:t>Montecarlo</a:t>
            </a:r>
            <a:r>
              <a:rPr lang="en-US" dirty="0"/>
              <a:t> simulation to determine whether or not spatial randomness exists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Right: Visualizing the model residuals.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2D1E6-F107-244C-8AA5-AA38E2ECD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9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1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6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4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4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2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6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20F12-84E3-6F4A-A437-C2F63D36CD76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49FD6-473E-4348-A078-4FEC7EB5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4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1190563" y="1941930"/>
            <a:ext cx="9810874" cy="1660108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Spatial Distribution of </a:t>
            </a:r>
            <a:br>
              <a:rPr lang="en-US" dirty="0">
                <a:latin typeface="Georgia" charset="0"/>
                <a:ea typeface="Georgia" charset="0"/>
                <a:cs typeface="Georgia" charset="0"/>
              </a:rPr>
            </a:br>
            <a:r>
              <a:rPr lang="en-US" dirty="0">
                <a:latin typeface="Georgia" charset="0"/>
                <a:ea typeface="Georgia" charset="0"/>
                <a:cs typeface="Georgia" charset="0"/>
              </a:rPr>
              <a:t>New England  Craft Breweries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8104" y="6311450"/>
            <a:ext cx="4233333" cy="369332"/>
          </a:xfrm>
          <a:prstGeom prst="rect">
            <a:avLst/>
          </a:prstGeom>
          <a:solidFill>
            <a:schemeClr val="bg1">
              <a:alpha val="73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Presented by Drew Rosebush 3/9/2018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90563" y="4054471"/>
            <a:ext cx="3879321" cy="1381129"/>
          </a:xfrm>
          <a:solidFill>
            <a:schemeClr val="bg1">
              <a:alpha val="82000"/>
            </a:schemeClr>
          </a:solidFill>
          <a:effectLst>
            <a:softEdge rad="63500"/>
          </a:effectLst>
        </p:spPr>
        <p:txBody>
          <a:bodyPr>
            <a:normAutofit fontScale="92500"/>
          </a:bodyPr>
          <a:lstStyle/>
          <a:p>
            <a:pPr algn="l"/>
            <a:r>
              <a:rPr lang="en-US" i="1" dirty="0">
                <a:latin typeface="Georgia" charset="0"/>
                <a:ea typeface="Georgia" charset="0"/>
                <a:cs typeface="Georgia" charset="0"/>
              </a:rPr>
              <a:t>New England craft brew</a:t>
            </a:r>
          </a:p>
          <a:p>
            <a:pPr algn="l"/>
            <a:r>
              <a:rPr lang="en-US" i="1" dirty="0">
                <a:latin typeface="Georgia" charset="0"/>
                <a:ea typeface="Georgia" charset="0"/>
                <a:cs typeface="Georgia" charset="0"/>
              </a:rPr>
              <a:t>Creates juicy tastes for you </a:t>
            </a:r>
          </a:p>
          <a:p>
            <a:pPr algn="l"/>
            <a:r>
              <a:rPr lang="en-US" i="1" dirty="0">
                <a:latin typeface="Georgia" charset="0"/>
                <a:ea typeface="Georgia" charset="0"/>
                <a:cs typeface="Georgia" charset="0"/>
              </a:rPr>
              <a:t>Ending the Haiku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30955"/>
            <a:ext cx="3093396" cy="94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1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09651" y="432858"/>
            <a:ext cx="5105400" cy="1205442"/>
          </a:xfrm>
          <a:solidFill>
            <a:schemeClr val="bg1">
              <a:alpha val="80000"/>
            </a:schemeClr>
          </a:solidFill>
          <a:effectLst>
            <a:softEdge rad="63500"/>
          </a:effectLst>
        </p:spPr>
        <p:txBody>
          <a:bodyPr>
            <a:normAutofit/>
          </a:bodyPr>
          <a:lstStyle/>
          <a:p>
            <a:r>
              <a:rPr lang="en-US" sz="3600" dirty="0">
                <a:latin typeface="Georgia" charset="0"/>
                <a:ea typeface="Georgia" charset="0"/>
                <a:cs typeface="Georgia" charset="0"/>
              </a:rPr>
              <a:t>What is a craft brewery?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09650" y="1765391"/>
            <a:ext cx="5105400" cy="4389438"/>
          </a:xfrm>
          <a:solidFill>
            <a:schemeClr val="bg1">
              <a:alpha val="80000"/>
            </a:schemeClr>
          </a:solidFill>
          <a:ln>
            <a:noFill/>
          </a:ln>
          <a:effectLst>
            <a:softEdge rad="63500"/>
          </a:effectLst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000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Small – limited production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000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Independent – maintains a level of autonomy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000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Traditional – follows traditional brewing methods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42" y="454509"/>
            <a:ext cx="4421524" cy="572197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9426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32858"/>
            <a:ext cx="5601511" cy="1205442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Spatial Patterns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6146270"/>
            <a:ext cx="10668000" cy="711730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eorgia" charset="0"/>
                <a:ea typeface="Georgia" charset="0"/>
                <a:cs typeface="Georgia" charset="0"/>
              </a:rPr>
              <a:t>“Everything is related to everything else, but near things are more related than distant things.” - Tobler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17" y="3326361"/>
            <a:ext cx="4451592" cy="279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717" y="485151"/>
            <a:ext cx="4451592" cy="25521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927755"/>
            <a:ext cx="5601512" cy="3919579"/>
          </a:xfrm>
          <a:solidFill>
            <a:schemeClr val="bg1">
              <a:alpha val="80000"/>
            </a:schemeClr>
          </a:solidFill>
          <a:ln>
            <a:noFill/>
          </a:ln>
          <a:effectLst>
            <a:softEdge rad="63500"/>
          </a:effectLst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Spatial Heterogeneity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000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     Large scale spatial trends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000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Spatial Dependence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000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     Localized spatial interactions</a:t>
            </a:r>
          </a:p>
        </p:txBody>
      </p:sp>
    </p:spTree>
    <p:extLst>
      <p:ext uri="{BB962C8B-B14F-4D97-AF65-F5344CB8AC3E}">
        <p14:creationId xmlns:p14="http://schemas.microsoft.com/office/powerpoint/2010/main" val="195319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32858"/>
            <a:ext cx="5611188" cy="1205442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Spatial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97565"/>
                <a:ext cx="5611189" cy="4658997"/>
              </a:xfrm>
              <a:solidFill>
                <a:schemeClr val="bg1">
                  <a:alpha val="80000"/>
                </a:schemeClr>
              </a:solidFill>
              <a:ln>
                <a:noFill/>
              </a:ln>
              <a:effectLst>
                <a:softEdge rad="63500"/>
              </a:effectLst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3000" dirty="0">
                  <a:latin typeface="Georgia" charset="0"/>
                  <a:ea typeface="Georgia" charset="0"/>
                  <a:cs typeface="Georgi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3000" dirty="0">
                    <a:latin typeface="Georgia" charset="0"/>
                    <a:ea typeface="Georgia" charset="0"/>
                    <a:cs typeface="Georgia" charset="0"/>
                  </a:rPr>
                  <a:t>Complete Spatial Randomness (CSR)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3000" dirty="0">
                  <a:latin typeface="Georgia" charset="0"/>
                  <a:ea typeface="Georgia" charset="0"/>
                  <a:cs typeface="Georgi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3000" dirty="0">
                    <a:latin typeface="Georgia" charset="0"/>
                    <a:ea typeface="Georgia" charset="0"/>
                    <a:cs typeface="Georgia" charset="0"/>
                  </a:rPr>
                  <a:t>     Ripley’s K Function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3000" dirty="0">
                  <a:latin typeface="Georgia" charset="0"/>
                  <a:ea typeface="Georgia" charset="0"/>
                  <a:cs typeface="Georgi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3000" dirty="0">
                    <a:latin typeface="Georgia" charset="0"/>
                    <a:ea typeface="Georgia" charset="0"/>
                    <a:cs typeface="Georgia" charset="0"/>
                  </a:rPr>
                  <a:t>     Clark Evans test: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3000" b="0" dirty="0">
                    <a:latin typeface="Georgia" charset="0"/>
                    <a:ea typeface="Georgia" charset="0"/>
                    <a:cs typeface="Georgi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Georgia" charset="0"/>
                            <a:cs typeface="Georgia" charset="0"/>
                          </a:rPr>
                          <m:t>𝐻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Georgia" charset="0"/>
                            <a:cs typeface="Georgia" charset="0"/>
                          </a:rPr>
                          <m:t>𝑜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Georgia" charset="0"/>
                        <a:cs typeface="Georgia" charset="0"/>
                      </a:rPr>
                      <m:t>:</m:t>
                    </m:r>
                    <m:r>
                      <a:rPr lang="en-US" sz="3000" b="0" i="1" smtClean="0">
                        <a:latin typeface="Cambria Math" charset="0"/>
                        <a:ea typeface="Georgia" charset="0"/>
                        <a:cs typeface="Georgia" charset="0"/>
                      </a:rPr>
                      <m:t>𝐶𝑆𝑅</m:t>
                    </m:r>
                  </m:oMath>
                </a14:m>
                <a:endParaRPr lang="en-US" sz="3000" b="0" i="1" dirty="0">
                  <a:latin typeface="Cambria Math" charset="0"/>
                  <a:ea typeface="Georgia" charset="0"/>
                  <a:cs typeface="Georgia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3000" b="0" dirty="0">
                    <a:ea typeface="Georgia" charset="0"/>
                    <a:cs typeface="Georgi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Georgia" charset="0"/>
                            <a:cs typeface="Georgia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  <a:ea typeface="Georgia" charset="0"/>
                            <a:cs typeface="Georgia" charset="0"/>
                          </a:rPr>
                          <m:t>𝐻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  <a:ea typeface="Georgia" charset="0"/>
                            <a:cs typeface="Georgia" charset="0"/>
                          </a:rPr>
                          <m:t>𝐴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  <a:ea typeface="Georgia" charset="0"/>
                        <a:cs typeface="Georgia" charset="0"/>
                      </a:rPr>
                      <m:t>:</m:t>
                    </m:r>
                    <m:r>
                      <a:rPr lang="en-US" sz="3000" b="0" i="1" smtClean="0">
                        <a:latin typeface="Cambria Math" charset="0"/>
                        <a:ea typeface="Georgia" charset="0"/>
                        <a:cs typeface="Georgia" charset="0"/>
                      </a:rPr>
                      <m:t>𝑅𝑒𝑗𝑒𝑐𝑡</m:t>
                    </m:r>
                    <m:r>
                      <a:rPr lang="en-US" sz="3000" b="0" i="1" smtClean="0">
                        <a:latin typeface="Cambria Math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a:rPr lang="en-US" sz="3000" b="0" i="1" smtClean="0">
                        <a:latin typeface="Cambria Math" charset="0"/>
                        <a:ea typeface="Georgia" charset="0"/>
                        <a:cs typeface="Georgia" charset="0"/>
                      </a:rPr>
                      <m:t>𝐶𝑆𝑅</m:t>
                    </m:r>
                  </m:oMath>
                </a14:m>
                <a:endParaRPr lang="en-US" sz="3000" dirty="0"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97565"/>
                <a:ext cx="5611189" cy="4658997"/>
              </a:xfrm>
              <a:blipFill rotWithShape="0">
                <a:blip r:embed="rId4"/>
                <a:stretch>
                  <a:fillRect l="-2497"/>
                </a:stretch>
              </a:blipFill>
              <a:ln>
                <a:noFill/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457" y="3587894"/>
            <a:ext cx="5056812" cy="2943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457" y="427387"/>
            <a:ext cx="5056812" cy="316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6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36700" y="432858"/>
            <a:ext cx="9118600" cy="1205442"/>
          </a:xfrm>
          <a:solidFill>
            <a:schemeClr val="bg1">
              <a:alpha val="80000"/>
            </a:schemeClr>
          </a:solidFill>
          <a:effectLst>
            <a:softEdge rad="63500"/>
          </a:effectLst>
        </p:spPr>
        <p:txBody>
          <a:bodyPr>
            <a:norm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Data – ESRI (spatial) &amp; US Census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1851099"/>
            <a:ext cx="90678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38200" y="727011"/>
            <a:ext cx="5601511" cy="1205442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Results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199" y="2142023"/>
            <a:ext cx="5601512" cy="4034940"/>
          </a:xfrm>
          <a:solidFill>
            <a:schemeClr val="bg1">
              <a:alpha val="80000"/>
            </a:schemeClr>
          </a:solidFill>
          <a:ln>
            <a:noFill/>
          </a:ln>
          <a:effectLst>
            <a:softEdge rad="63500"/>
          </a:effectLst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Model Specification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Controls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     Population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     Income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     Income Squared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Variables of interest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     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     M/F Ratio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178" y="727011"/>
            <a:ext cx="3572538" cy="54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7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838199" y="636970"/>
            <a:ext cx="4499920" cy="1205442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softEdge rad="635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Results – Spatial 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932454"/>
            <a:ext cx="4499920" cy="2181852"/>
          </a:xfrm>
          <a:solidFill>
            <a:schemeClr val="bg1">
              <a:alpha val="80000"/>
            </a:schemeClr>
          </a:solidFill>
          <a:ln>
            <a:noFill/>
          </a:ln>
          <a:effectLst>
            <a:softEdge rad="63500"/>
          </a:effectLst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Residual Map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000" dirty="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Moran’s I  Statistic: 0.133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Monte Carlo simulations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145" y="4114306"/>
            <a:ext cx="3384028" cy="2515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065" y="636970"/>
            <a:ext cx="6025518" cy="599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7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325</Words>
  <Application>Microsoft Office PowerPoint</Application>
  <PresentationFormat>Widescreen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Georgia</vt:lpstr>
      <vt:lpstr>Office Theme</vt:lpstr>
      <vt:lpstr>PowerPoint Presentation</vt:lpstr>
      <vt:lpstr>What is a craft brewery?</vt:lpstr>
      <vt:lpstr>PowerPoint Presentation</vt:lpstr>
      <vt:lpstr>PowerPoint Presentation</vt:lpstr>
      <vt:lpstr>Data – ESRI (spatial) &amp; US Census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Rosebush</dc:creator>
  <cp:lastModifiedBy>Fletcher, Erin</cp:lastModifiedBy>
  <cp:revision>127</cp:revision>
  <dcterms:created xsi:type="dcterms:W3CDTF">2018-03-07T14:33:10Z</dcterms:created>
  <dcterms:modified xsi:type="dcterms:W3CDTF">2021-07-29T15:12:21Z</dcterms:modified>
</cp:coreProperties>
</file>